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669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89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317" y="-20540"/>
            <a:ext cx="14630400" cy="8229601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1653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1656" y="427673"/>
            <a:ext cx="6953488" cy="2406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3"/>
              </a:lnSpc>
              <a:buNone/>
            </a:pPr>
            <a:r>
              <a:rPr lang="en-US" sz="50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Система передачи ключей шифрования с </a:t>
            </a:r>
            <a:r>
              <a:rPr lang="en-US" sz="50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помощью</a:t>
            </a:r>
            <a:r>
              <a:rPr lang="en-US" sz="50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лазера</a:t>
            </a:r>
            <a:endParaRPr lang="en-US" sz="5000" dirty="0">
              <a:latin typeface="Bahnschrift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81656" y="2410420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6581656" y="2834045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6581656" y="3257669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9" name="Text 5"/>
          <p:cNvSpPr/>
          <p:nvPr/>
        </p:nvSpPr>
        <p:spPr>
          <a:xfrm>
            <a:off x="6581656" y="4195608"/>
            <a:ext cx="6953488" cy="285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Участники: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Голиков Михаил, класс 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MS PGothic" panose="020B0600070205080204" pitchFamily="34" charset="-128"/>
                <a:cs typeface="PT Sans" pitchFamily="34" charset="-120"/>
              </a:rPr>
              <a:t>11</a:t>
            </a: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И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Сердюков Алексей, класс 11 И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Руководитель: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Ануфриев Вадим Юльевич, тренер-преподаватель</a:t>
            </a:r>
          </a:p>
          <a:p>
            <a:pPr marL="0" indent="0" algn="r">
              <a:lnSpc>
                <a:spcPts val="196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581656" y="4528542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6581656" y="495216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6581656" y="729309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Школа №2072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830378" y="5799415"/>
            <a:ext cx="662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6830378" y="6125885"/>
            <a:ext cx="152542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6830378" y="6452354"/>
            <a:ext cx="396954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7" name="Text 13"/>
          <p:cNvSpPr/>
          <p:nvPr/>
        </p:nvSpPr>
        <p:spPr>
          <a:xfrm>
            <a:off x="6830378" y="6778823"/>
            <a:ext cx="2543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8" name="Text 14"/>
          <p:cNvSpPr/>
          <p:nvPr/>
        </p:nvSpPr>
        <p:spPr>
          <a:xfrm>
            <a:off x="6830378" y="7105293"/>
            <a:ext cx="160139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9" name="Text 15"/>
          <p:cNvSpPr/>
          <p:nvPr/>
        </p:nvSpPr>
        <p:spPr>
          <a:xfrm>
            <a:off x="6830378" y="7431762"/>
            <a:ext cx="21859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6830378" y="7758232"/>
            <a:ext cx="54113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6830378" y="8084701"/>
            <a:ext cx="194262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073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4"/>
          <a:srcRect l="2941" b="13184"/>
          <a:stretch/>
        </p:blipFill>
        <p:spPr>
          <a:xfrm>
            <a:off x="-110532" y="-1"/>
            <a:ext cx="5168307" cy="82185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104788"/>
            <a:ext cx="53249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развитию</a:t>
            </a:r>
            <a:endParaRPr lang="en-US" sz="4500" dirty="0">
              <a:latin typeface="Bahnschrift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3509966"/>
            <a:ext cx="7033260" cy="18237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buSzPct val="100000"/>
            </a:pPr>
            <a:r>
              <a:rPr lang="ru-RU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1) </a:t>
            </a:r>
            <a:r>
              <a:rPr lang="en-US" sz="22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Доработать</a:t>
            </a:r>
            <a:r>
              <a:rPr lang="en-US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систему </a:t>
            </a:r>
            <a:r>
              <a:rPr lang="en-US" sz="22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определения</a:t>
            </a:r>
            <a:r>
              <a:rPr lang="en-US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повреждени</a:t>
            </a:r>
            <a:r>
              <a:rPr lang="ru-RU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я  </a:t>
            </a:r>
          </a:p>
          <a:p>
            <a:pPr algn="l">
              <a:buSzPct val="100000"/>
            </a:pPr>
            <a:r>
              <a:rPr lang="ru-RU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      информации</a:t>
            </a:r>
          </a:p>
          <a:p>
            <a:pPr algn="l">
              <a:buSzPct val="100000"/>
            </a:pPr>
            <a:endParaRPr lang="ru-RU" sz="22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>
              <a:buSzPct val="100000"/>
            </a:pPr>
            <a:r>
              <a:rPr lang="ru-RU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2) </a:t>
            </a:r>
            <a:r>
              <a:rPr lang="en-US" sz="22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Сделать</a:t>
            </a:r>
            <a:r>
              <a:rPr lang="en-US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механизм</a:t>
            </a:r>
            <a:r>
              <a:rPr lang="en-US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защиты</a:t>
            </a:r>
            <a:r>
              <a:rPr lang="en-US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от</a:t>
            </a:r>
            <a:r>
              <a:rPr lang="en-US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перехвата</a:t>
            </a:r>
            <a:r>
              <a:rPr lang="ru-RU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данных </a:t>
            </a:r>
          </a:p>
          <a:p>
            <a:pPr>
              <a:buSzPct val="100000"/>
            </a:pPr>
            <a:endParaRPr lang="ru-RU" sz="22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>
              <a:buSzPct val="100000"/>
            </a:pPr>
            <a:r>
              <a:rPr lang="ru-RU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3) Проработать способ защиты глаз от </a:t>
            </a:r>
          </a:p>
          <a:p>
            <a:pPr>
              <a:buSzPct val="100000"/>
            </a:pPr>
            <a:r>
              <a:rPr lang="ru-RU" sz="22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      лазерного </a:t>
            </a:r>
            <a:r>
              <a:rPr lang="ru-RU" sz="22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воздейстивия</a:t>
            </a:r>
            <a:endParaRPr lang="ru-RU" sz="22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sz="2200" dirty="0">
              <a:latin typeface="Bahnschrift SemiBold" panose="020B0502040204020203" pitchFamily="34" charset="0"/>
            </a:endParaRPr>
          </a:p>
          <a:p>
            <a:pPr marL="457200" indent="-457200">
              <a:lnSpc>
                <a:spcPts val="3499"/>
              </a:lnSpc>
              <a:buSzPct val="100000"/>
              <a:buFont typeface="+mj-lt"/>
              <a:buAutoNum type="arabicPeriod"/>
            </a:pPr>
            <a:endParaRPr lang="en-US" sz="2200" dirty="0">
              <a:latin typeface="Bahnschrift SemiBold" panose="020B0502040204020203" pitchFamily="34" charset="0"/>
            </a:endParaRPr>
          </a:p>
          <a:p>
            <a:pPr marL="457200" indent="-457200" algn="l">
              <a:lnSpc>
                <a:spcPts val="3499"/>
              </a:lnSpc>
              <a:buSzPct val="100000"/>
              <a:buFont typeface="+mj-lt"/>
              <a:buAutoNum type="arabicPeriod"/>
            </a:pPr>
            <a:endParaRPr lang="ru-RU" sz="2200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319599" y="53311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940" y="156258"/>
            <a:ext cx="5563951" cy="79170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 4"/>
          <p:cNvSpPr/>
          <p:nvPr/>
        </p:nvSpPr>
        <p:spPr>
          <a:xfrm>
            <a:off x="1446617" y="2647346"/>
            <a:ext cx="4695706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ru-RU" sz="50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</a:rPr>
              <a:t>Отзыв на проектную работу</a:t>
            </a:r>
            <a:endParaRPr lang="en-US" sz="5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0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317" y="-20540"/>
            <a:ext cx="14630400" cy="8229601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1653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1656" y="427673"/>
            <a:ext cx="6953488" cy="2406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3"/>
              </a:lnSpc>
              <a:buNone/>
            </a:pPr>
            <a:r>
              <a:rPr lang="en-US" sz="50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Система передачи ключей шифрования с </a:t>
            </a:r>
            <a:r>
              <a:rPr lang="en-US" sz="50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помощью</a:t>
            </a:r>
            <a:r>
              <a:rPr lang="en-US" sz="50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лазера</a:t>
            </a:r>
            <a:endParaRPr lang="en-US" sz="5000" dirty="0">
              <a:latin typeface="Bahnschrift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81656" y="2410420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6581656" y="2834045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6581656" y="3257669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9" name="Text 5"/>
          <p:cNvSpPr/>
          <p:nvPr/>
        </p:nvSpPr>
        <p:spPr>
          <a:xfrm>
            <a:off x="6581656" y="4195608"/>
            <a:ext cx="6953488" cy="285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Участники: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Голиков Михаил, класс 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MS PGothic" panose="020B0600070205080204" pitchFamily="34" charset="-128"/>
                <a:cs typeface="PT Sans" pitchFamily="34" charset="-120"/>
              </a:rPr>
              <a:t>11</a:t>
            </a: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И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Сердюков Алексей, класс 11 И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Руководитель: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Ануфриев Вадим Юльевич, тренер-преподаватель</a:t>
            </a:r>
          </a:p>
          <a:p>
            <a:pPr marL="0" indent="0" algn="r">
              <a:lnSpc>
                <a:spcPts val="196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581656" y="4528542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6581656" y="495216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6581656" y="7293097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Школа №2072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830378" y="5799415"/>
            <a:ext cx="662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6830378" y="6125885"/>
            <a:ext cx="152542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6830378" y="6452354"/>
            <a:ext cx="396954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7" name="Text 13"/>
          <p:cNvSpPr/>
          <p:nvPr/>
        </p:nvSpPr>
        <p:spPr>
          <a:xfrm>
            <a:off x="6830378" y="6778823"/>
            <a:ext cx="254329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8" name="Text 14"/>
          <p:cNvSpPr/>
          <p:nvPr/>
        </p:nvSpPr>
        <p:spPr>
          <a:xfrm>
            <a:off x="6830378" y="7105293"/>
            <a:ext cx="1601391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9" name="Text 15"/>
          <p:cNvSpPr/>
          <p:nvPr/>
        </p:nvSpPr>
        <p:spPr>
          <a:xfrm>
            <a:off x="6830378" y="7431762"/>
            <a:ext cx="21859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6830378" y="7758232"/>
            <a:ext cx="54113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6830378" y="8084701"/>
            <a:ext cx="194262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</p:spTree>
    <p:extLst>
      <p:ext uri="{BB962C8B-B14F-4D97-AF65-F5344CB8AC3E}">
        <p14:creationId xmlns:p14="http://schemas.microsoft.com/office/powerpoint/2010/main" val="195353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x</a:t>
            </a:r>
            <a:endParaRPr lang="ru-RU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3142" y="7201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Введение</a:t>
            </a:r>
            <a:endParaRPr lang="en-US" sz="4500" dirty="0">
              <a:latin typeface="Bahnschrift" panose="020B0502040204020203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33199" y="290544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3157" y="291246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81763"/>
            <a:ext cx="32611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300" b="1" dirty="0">
                <a:solidFill>
                  <a:srgbClr val="F2B42D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Проблема Безопасности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555313" y="3462179"/>
            <a:ext cx="6755487" cy="3019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Безопасность передачи паролей – одна из ключевых проблем в современном цифровом мире. Важность защиты личной информации и паролей нельзя недооценивать, и именно здесь встаёт вопрос о разработке надёжных и инновационных методов передачи данных. 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163791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Обоснование выбора цели проекта и способа реализации</a:t>
            </a:r>
            <a:endParaRPr lang="en-US" sz="4500" dirty="0">
              <a:latin typeface="Bahnschrift" panose="020B0502040204020203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348389" y="3779758"/>
            <a:ext cx="9933503" cy="2965171"/>
          </a:xfrm>
          <a:prstGeom prst="roundRect">
            <a:avLst>
              <a:gd name="adj" fmla="val 1672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93419" y="3881948"/>
            <a:ext cx="28102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Тематический Выбор</a:t>
            </a:r>
            <a:endParaRPr lang="en-US" sz="2187" dirty="0">
              <a:latin typeface="Bahnschrift SemiBold" panose="020B05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507226" y="4229133"/>
            <a:ext cx="9774665" cy="1942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увеличением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мощности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квантовых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компьютеров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стандартные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методы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шифрования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становятся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уязвимыми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требуя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новых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подходов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к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защите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данных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Наш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проект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предлагает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альтернативный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метод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передачи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информации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с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использованием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лазеров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обеспечивая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высокий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уровень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безопасности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эффективности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764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31965"/>
            <a:ext cx="60536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Цель</a:t>
            </a:r>
            <a:r>
              <a:rPr lang="en-US" sz="45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Задачи</a:t>
            </a:r>
            <a:r>
              <a:rPr lang="en-US" sz="45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Работы</a:t>
            </a:r>
            <a:endParaRPr lang="en-US" sz="4500" dirty="0">
              <a:latin typeface="Bahnschrift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253551" y="363462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03450" y="367629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975665" y="3710940"/>
            <a:ext cx="27429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Определение Целей</a:t>
            </a:r>
            <a:endParaRPr lang="en-US" sz="2187" dirty="0">
              <a:latin typeface="Bahnschrift SemiBold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975665" y="4308037"/>
            <a:ext cx="4244697" cy="2002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Разработка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учебного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оборудования</a:t>
            </a:r>
            <a:r>
              <a:rPr lang="ru-RU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,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способного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передавать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данные с помощью испускания лазерных импульсов.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022681" y="363462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172581" y="367629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744795" y="37109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Задачи Проекта</a:t>
            </a:r>
            <a:endParaRPr lang="en-US" sz="2187" dirty="0">
              <a:latin typeface="Bahnschrift SemiBold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402002" y="4376202"/>
            <a:ext cx="4449839" cy="19341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buSzPct val="100000"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1)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Создание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физических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устройств</a:t>
            </a:r>
            <a:endParaRPr lang="en-US" sz="20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 algn="l">
              <a:buSzPct val="100000"/>
            </a:pPr>
            <a:endParaRPr lang="ru-RU" sz="20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>
              <a:buSzPct val="100000"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2)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Разработка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программного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кода</a:t>
            </a:r>
            <a:endParaRPr lang="en-US" sz="20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>
              <a:buSzPct val="100000"/>
            </a:pPr>
            <a:endParaRPr lang="ru-RU" sz="20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>
              <a:buSzPct val="100000"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3)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Разработка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систем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определения</a:t>
            </a:r>
            <a:endParaRPr lang="ru-RU" sz="20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>
              <a:buSzPct val="100000"/>
            </a:pP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целостности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отправляемых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данных</a:t>
            </a:r>
            <a:endParaRPr lang="en-US" sz="2000" dirty="0">
              <a:latin typeface="Bahnschrift SemiBold" panose="020B0502040204020203" pitchFamily="34" charset="0"/>
            </a:endParaRPr>
          </a:p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858322"/>
            <a:ext cx="62980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Пример</a:t>
            </a:r>
            <a:r>
              <a:rPr lang="en-US" sz="45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использования</a:t>
            </a:r>
            <a:endParaRPr lang="en-US" sz="4500" dirty="0">
              <a:latin typeface="Bahnschrift" panose="020B0502040204020203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667833" y="2017871"/>
            <a:ext cx="27742" cy="5221367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8" name="Shape 4"/>
          <p:cNvSpPr/>
          <p:nvPr/>
        </p:nvSpPr>
        <p:spPr>
          <a:xfrm>
            <a:off x="2931616" y="2427506"/>
            <a:ext cx="777597" cy="2774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9" name="Shape 5"/>
          <p:cNvSpPr/>
          <p:nvPr/>
        </p:nvSpPr>
        <p:spPr>
          <a:xfrm>
            <a:off x="2431673" y="219146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581573" y="221926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903702" y="2240042"/>
            <a:ext cx="8378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Пользователь инициирует передачу пароля с помощью специального приложения на устройстве</a:t>
            </a:r>
            <a:endParaRPr lang="en-US" sz="2187" dirty="0">
              <a:latin typeface="Bahnschrift SemiBold" panose="020B0502040204020203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2931616" y="3788390"/>
            <a:ext cx="777597" cy="27742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13" name="Shape 9"/>
          <p:cNvSpPr/>
          <p:nvPr/>
        </p:nvSpPr>
        <p:spPr>
          <a:xfrm>
            <a:off x="2431673" y="355234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5CC97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581573" y="355234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CC97B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3903702" y="3600926"/>
            <a:ext cx="837819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CC97B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Спутник создаёт ключ кодирования и с помощью источника лазерного излучения передаёт его через атмосферу на приёмные устройства отправителя и получателя</a:t>
            </a:r>
            <a:endParaRPr lang="en-US" sz="2187" dirty="0">
              <a:latin typeface="Bahnschrift SemiBold" panose="020B0502040204020203" pitchFamily="34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2931616" y="5496461"/>
            <a:ext cx="777597" cy="27742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Shape 13"/>
          <p:cNvSpPr/>
          <p:nvPr/>
        </p:nvSpPr>
        <p:spPr>
          <a:xfrm>
            <a:off x="2431673" y="526041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2581573" y="526041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5"/>
          <p:cNvSpPr/>
          <p:nvPr/>
        </p:nvSpPr>
        <p:spPr>
          <a:xfrm>
            <a:off x="3903702" y="5308997"/>
            <a:ext cx="8378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Приёмные устройства получает ключ, отправитель зашифровывает сообщение и  отправляет его получателю</a:t>
            </a:r>
            <a:endParaRPr lang="en-US" sz="2187" dirty="0">
              <a:latin typeface="Bahnschrift SemiBold" panose="020B0502040204020203" pitchFamily="34" charset="0"/>
            </a:endParaRPr>
          </a:p>
        </p:txBody>
      </p:sp>
      <p:sp>
        <p:nvSpPr>
          <p:cNvPr id="20" name="Shape 16"/>
          <p:cNvSpPr/>
          <p:nvPr/>
        </p:nvSpPr>
        <p:spPr>
          <a:xfrm>
            <a:off x="2931616" y="6857345"/>
            <a:ext cx="777597" cy="27742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21" name="Shape 17"/>
          <p:cNvSpPr/>
          <p:nvPr/>
        </p:nvSpPr>
        <p:spPr>
          <a:xfrm>
            <a:off x="2431673" y="662130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44444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2567820" y="663523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44444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23" name="Text 19"/>
          <p:cNvSpPr/>
          <p:nvPr/>
        </p:nvSpPr>
        <p:spPr>
          <a:xfrm>
            <a:off x="3903702" y="6669881"/>
            <a:ext cx="47590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44444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Получатель декодирует сообщение</a:t>
            </a:r>
            <a:endParaRPr lang="en-US" sz="2187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8065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90840" y="82721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Структурная Схема Работы Устройств</a:t>
            </a:r>
            <a:endParaRPr lang="en-US" sz="4500" dirty="0"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90840" y="2982885"/>
            <a:ext cx="11183033" cy="42023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57200" indent="-457200" algn="l">
              <a:lnSpc>
                <a:spcPct val="150000"/>
              </a:lnSpc>
              <a:buSzPct val="100000"/>
              <a:buFont typeface="+mj-lt"/>
              <a:buAutoNum type="arabicParenR"/>
            </a:pP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Источник лазерного излучения для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передачи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данных</a:t>
            </a:r>
            <a:endParaRPr lang="ru-RU" sz="25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arenR"/>
            </a:pPr>
            <a:endParaRPr lang="ru-RU" sz="25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arenR"/>
            </a:pP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Приёмное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устройство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для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получения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переданных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ключей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шифрования</a:t>
            </a:r>
            <a:endParaRPr lang="ru-RU" sz="25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arenR"/>
            </a:pPr>
            <a:endParaRPr lang="ru-RU" sz="25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arenR"/>
            </a:pP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Батареи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для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питания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спутников</a:t>
            </a:r>
            <a:endParaRPr lang="ru-RU" sz="2500" dirty="0">
              <a:solidFill>
                <a:srgbClr val="FFFFFF"/>
              </a:solidFill>
              <a:latin typeface="Bahnschrift SemiBold" panose="020B0502040204020203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arenR"/>
            </a:pPr>
            <a:endParaRPr lang="en-US" sz="2500" dirty="0">
              <a:latin typeface="Bahnschrift SemiBold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arenR"/>
            </a:pP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"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Мозги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"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устройств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- Arduino Uno и </a:t>
            </a:r>
            <a:r>
              <a:rPr lang="en-US" sz="25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Genuino</a:t>
            </a:r>
            <a:r>
              <a:rPr lang="en-US" sz="25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101</a:t>
            </a:r>
            <a:endParaRPr lang="en-US" sz="2500" dirty="0">
              <a:latin typeface="Bahnschrift SemiBold" panose="020B0502040204020203" pitchFamily="34" charset="0"/>
            </a:endParaRPr>
          </a:p>
          <a:p>
            <a:pPr marL="342900" indent="-342900">
              <a:lnSpc>
                <a:spcPts val="2799"/>
              </a:lnSpc>
              <a:buSzPct val="100000"/>
              <a:buFont typeface="+mj-lt"/>
              <a:buAutoNum type="arabicParenR"/>
            </a:pPr>
            <a:endParaRPr lang="en-US" sz="2200" dirty="0">
              <a:latin typeface="Bahnschrift SemiBold" panose="020B0502040204020203" pitchFamily="34" charset="0"/>
            </a:endParaRPr>
          </a:p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arenR"/>
            </a:pPr>
            <a:endParaRPr lang="en-US" sz="22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655" y="665809"/>
            <a:ext cx="5245440" cy="689798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1"/>
          <p:cNvSpPr/>
          <p:nvPr/>
        </p:nvSpPr>
        <p:spPr>
          <a:xfrm>
            <a:off x="7593687" y="977265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593687" y="1532573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3687" y="2087880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136039" y="2643187"/>
            <a:ext cx="4695706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000" b="1" dirty="0" err="1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Блок-схемы</a:t>
            </a:r>
            <a:r>
              <a:rPr lang="en-US" sz="50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ru-RU" sz="50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выполнения алгоритмов</a:t>
            </a:r>
            <a:endParaRPr lang="en-US" sz="50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7F43BE-8497-E2EA-3738-0765C70B9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85" y="613410"/>
            <a:ext cx="4973955" cy="700278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EE94D6-D038-9B47-E973-B460ADFE6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58" y="613410"/>
            <a:ext cx="5088357" cy="700487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522404" y="1042956"/>
            <a:ext cx="75854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Bahnschrift" panose="020B0502040204020203" pitchFamily="34" charset="0"/>
                <a:ea typeface="Nunito" pitchFamily="34" charset="-122"/>
                <a:cs typeface="Nunito" pitchFamily="34" charset="-120"/>
              </a:rPr>
              <a:t>Преимущества и недостатки</a:t>
            </a:r>
            <a:endParaRPr lang="en-US" sz="4500" dirty="0">
              <a:latin typeface="Bahnschrift" panose="020B0502040204020203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348389" y="3102769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511677" y="341813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61576" y="343220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233791" y="3494455"/>
            <a:ext cx="4133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F2B42D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Плюсы</a:t>
            </a:r>
            <a:r>
              <a:rPr lang="en-US" sz="2187" b="1" dirty="0">
                <a:solidFill>
                  <a:srgbClr val="F2B42D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2187" b="1" dirty="0" err="1">
                <a:solidFill>
                  <a:srgbClr val="F2B42D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Разработанной</a:t>
            </a:r>
            <a:r>
              <a:rPr lang="en-US" sz="2187" b="1" dirty="0">
                <a:solidFill>
                  <a:srgbClr val="F2B42D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2187" b="1" dirty="0" err="1">
                <a:solidFill>
                  <a:srgbClr val="F2B42D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Системы</a:t>
            </a:r>
            <a:endParaRPr lang="en-US" sz="2187" dirty="0">
              <a:latin typeface="Bahnschrift SemiBold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011620" y="4402604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Абсолютная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защита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от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дешифровки</a:t>
            </a: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*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011620" y="4894643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Коммерческий потенциал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2011620" y="5386682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Обучение специалистов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8339940" y="341813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E48193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489840" y="340715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48193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8989902" y="3484557"/>
            <a:ext cx="31467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48193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Минусы и </a:t>
            </a:r>
            <a:r>
              <a:rPr lang="en-US" sz="2187" b="1" dirty="0" err="1">
                <a:solidFill>
                  <a:srgbClr val="E48193"/>
                </a:solidFill>
                <a:latin typeface="Bahnschrift SemiBold" panose="020B0502040204020203" pitchFamily="34" charset="0"/>
                <a:ea typeface="Nunito" pitchFamily="34" charset="-122"/>
                <a:cs typeface="Nunito" pitchFamily="34" charset="-120"/>
              </a:rPr>
              <a:t>Ограничения</a:t>
            </a:r>
            <a:endParaRPr lang="en-US" sz="2187" dirty="0">
              <a:latin typeface="Bahnschrift SemiBold" panose="020B0502040204020203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8674149" y="4138121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Зависимость от погодных условий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8674149" y="4640606"/>
            <a:ext cx="377821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Отражение фотонов лазера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8669498" y="5162311"/>
            <a:ext cx="4105786" cy="1159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Bahnschrift SemiBold" panose="020B0502040204020203" pitchFamily="34" charset="0"/>
                <a:ea typeface="PT Sans" pitchFamily="34" charset="-122"/>
                <a:cs typeface="PT Sans" pitchFamily="34" charset="-120"/>
              </a:rPr>
              <a:t>Зашумление канала с помощью постороннего источника излучения</a:t>
            </a:r>
            <a:endParaRPr lang="en-US" sz="20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359</Words>
  <Application>Microsoft Office PowerPoint</Application>
  <PresentationFormat>Произвольный</PresentationFormat>
  <Paragraphs>87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Bahnschrift</vt:lpstr>
      <vt:lpstr>Bahnschrift SemiBold</vt:lpstr>
      <vt:lpstr>Nunito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Михаил Голиков</cp:lastModifiedBy>
  <cp:revision>14</cp:revision>
  <dcterms:created xsi:type="dcterms:W3CDTF">2024-02-17T16:06:48Z</dcterms:created>
  <dcterms:modified xsi:type="dcterms:W3CDTF">2024-04-18T15:29:14Z</dcterms:modified>
</cp:coreProperties>
</file>